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8"/>
    <p:restoredTop sz="87284"/>
  </p:normalViewPr>
  <p:slideViewPr>
    <p:cSldViewPr snapToGrid="0" snapToObjects="1">
      <p:cViewPr>
        <p:scale>
          <a:sx n="76" d="100"/>
          <a:sy n="76" d="100"/>
        </p:scale>
        <p:origin x="144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4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71097-1991-B44B-9B1B-2EB43F1B8E09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4C5A2-D5B9-CD4D-A625-BBAA0E0210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65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 EAB wird direkt durch die Mitglieder gewählt und wählt das Board. </a:t>
            </a:r>
            <a:br>
              <a:rPr lang="de-DE" dirty="0" smtClean="0"/>
            </a:br>
            <a:r>
              <a:rPr lang="de-DE" dirty="0" smtClean="0"/>
              <a:t>Für 2017 planen wir die Verkleinerung der Gremien und die Zusammenführung auf ein Gremium.</a:t>
            </a:r>
          </a:p>
          <a:p>
            <a:r>
              <a:rPr lang="de-DE" dirty="0" smtClean="0"/>
              <a:t>Zu den Aufgaben des EAB gehört es die Budgets zu begleiten und zu beraten.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C5A2-D5B9-CD4D-A625-BBAA0E02106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86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TYPO3 </a:t>
            </a:r>
            <a:r>
              <a:rPr lang="de-DE" dirty="0" err="1" smtClean="0"/>
              <a:t>Association</a:t>
            </a:r>
            <a:r>
              <a:rPr lang="de-DE" dirty="0" smtClean="0"/>
              <a:t> hat sich in 2015 die folgenden 5 Strategischen Ziele gesetzt:</a:t>
            </a:r>
          </a:p>
          <a:p>
            <a:pPr marL="171450" indent="-171450">
              <a:buFont typeface="Arial" charset="0"/>
              <a:buChar char="•"/>
            </a:pPr>
            <a:r>
              <a:rPr lang="de-DE" dirty="0" smtClean="0"/>
              <a:t>Erhöhung der Anzahl der Beteiligten an TYPO3</a:t>
            </a:r>
          </a:p>
          <a:p>
            <a:pPr marL="171450" indent="-171450">
              <a:buFont typeface="Arial" charset="0"/>
              <a:buChar char="•"/>
            </a:pPr>
            <a:r>
              <a:rPr lang="de-DE" dirty="0" smtClean="0"/>
              <a:t>Die guten Schwingungen und Werte erhalten</a:t>
            </a:r>
          </a:p>
          <a:p>
            <a:pPr marL="171450" indent="-171450">
              <a:buFont typeface="Arial" charset="0"/>
              <a:buChar char="•"/>
            </a:pPr>
            <a:r>
              <a:rPr lang="de-DE" dirty="0" smtClean="0"/>
              <a:t>Erhöhung des Marktanteils und der Nutzung von TYPO3</a:t>
            </a:r>
          </a:p>
          <a:p>
            <a:pPr marL="171450" indent="-171450">
              <a:buFont typeface="Arial" charset="0"/>
              <a:buChar char="•"/>
            </a:pPr>
            <a:r>
              <a:rPr lang="de-DE" dirty="0" smtClean="0"/>
              <a:t>Stärkung des Vertrauens in TYPO3</a:t>
            </a:r>
          </a:p>
          <a:p>
            <a:pPr marL="171450" indent="-171450">
              <a:buFont typeface="Arial" charset="0"/>
              <a:buChar char="•"/>
            </a:pPr>
            <a:r>
              <a:rPr lang="de-DE" dirty="0" smtClean="0"/>
              <a:t>Einsicht in die CMS Welt und Forschung erbringen</a:t>
            </a:r>
          </a:p>
          <a:p>
            <a:pPr marL="171450" indent="-171450">
              <a:buFont typeface="Arial" charset="0"/>
              <a:buChar char="•"/>
            </a:pPr>
            <a:endParaRPr lang="de-DE" dirty="0" smtClean="0"/>
          </a:p>
          <a:p>
            <a:pPr marL="171450" indent="-171450">
              <a:buFont typeface="Arial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C5A2-D5B9-CD4D-A625-BBAA0E02106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30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Budget:	25% Marketing, 75% Core Team - aus GmbH Erträgen</a:t>
            </a:r>
          </a:p>
          <a:p>
            <a:r>
              <a:rPr lang="de-DE" dirty="0" smtClean="0"/>
              <a:t>	EUR 350.000,-/Jahr Budget zweckgebunden	</a:t>
            </a:r>
          </a:p>
          <a:p>
            <a:r>
              <a:rPr lang="de-DE" dirty="0" smtClean="0"/>
              <a:t>	EUR 440,- / 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C5A2-D5B9-CD4D-A625-BBAA0E02106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smtClean="0">
                <a:solidFill>
                  <a:schemeClr val="bg1">
                    <a:lumMod val="50000"/>
                  </a:schemeClr>
                </a:solidFill>
              </a:rPr>
              <a:t>„5 Jahre nachholen“ wegen NEOS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C5A2-D5B9-CD4D-A625-BBAA0E02106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https://typo3.org/</a:t>
            </a:r>
            <a:r>
              <a:rPr lang="de-DE" dirty="0" err="1" smtClean="0"/>
              <a:t>teams-committees</a:t>
            </a:r>
            <a:r>
              <a:rPr lang="de-DE" dirty="0" smtClean="0"/>
              <a:t>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C5A2-D5B9-CD4D-A625-BBAA0E02106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C5A2-D5B9-CD4D-A625-BBAA0E02106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817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C5A2-D5B9-CD4D-A625-BBAA0E02106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94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4C5A2-D5B9-CD4D-A625-BBAA0E02106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7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38BD-AFE5-9044-90B8-EBA24FA934E3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A47B-0AF3-2C4F-A8F8-5B4C64244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42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38BD-AFE5-9044-90B8-EBA24FA934E3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A47B-0AF3-2C4F-A8F8-5B4C64244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39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38BD-AFE5-9044-90B8-EBA24FA934E3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A47B-0AF3-2C4F-A8F8-5B4C64244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7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38BD-AFE5-9044-90B8-EBA24FA934E3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A47B-0AF3-2C4F-A8F8-5B4C64244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68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38BD-AFE5-9044-90B8-EBA24FA934E3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A47B-0AF3-2C4F-A8F8-5B4C64244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38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38BD-AFE5-9044-90B8-EBA24FA934E3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A47B-0AF3-2C4F-A8F8-5B4C64244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1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38BD-AFE5-9044-90B8-EBA24FA934E3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A47B-0AF3-2C4F-A8F8-5B4C64244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06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38BD-AFE5-9044-90B8-EBA24FA934E3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A47B-0AF3-2C4F-A8F8-5B4C64244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38BD-AFE5-9044-90B8-EBA24FA934E3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A47B-0AF3-2C4F-A8F8-5B4C64244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8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38BD-AFE5-9044-90B8-EBA24FA934E3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A47B-0AF3-2C4F-A8F8-5B4C64244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3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38BD-AFE5-9044-90B8-EBA24FA934E3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A47B-0AF3-2C4F-A8F8-5B4C64244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81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538BD-AFE5-9044-90B8-EBA24FA934E3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9A47B-0AF3-2C4F-A8F8-5B4C642448BB}" type="slidenum">
              <a:rPr lang="de-DE" smtClean="0"/>
              <a:t>‹Nr.›</a:t>
            </a:fld>
            <a:endParaRPr lang="de-DE"/>
          </a:p>
        </p:txBody>
      </p:sp>
      <p:pic>
        <p:nvPicPr>
          <p:cNvPr id="1026" name="Picture 2" descr="https://scontent-vie1-1.xx.fbcdn.net/v/t1.0-9/543325_295204857231412_1500568778_n.jpg?oh=fa86e060a192a5d6d4d69fb7a6f0d649&amp;oe=58B412C6"/>
          <p:cNvPicPr>
            <a:picLocks noChangeAspect="1" noChangeArrowheads="1"/>
          </p:cNvPicPr>
          <p:nvPr userDrawn="1"/>
        </p:nvPicPr>
        <p:blipFill>
          <a:blip r:embed="rId1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094" y="0"/>
            <a:ext cx="1344706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tps://typo3.org/fileadmin/t3org/images/FM-styleguide/1_TYPO3_Logos/TYPO3_logo_safearea.png"/>
          <p:cNvPicPr>
            <a:picLocks noChangeAspect="1" noChangeArrowheads="1"/>
          </p:cNvPicPr>
          <p:nvPr userDrawn="1"/>
        </p:nvPicPr>
        <p:blipFill>
          <a:blip r:embed="rId1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709831"/>
            <a:ext cx="13484086" cy="568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0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3.wdp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3.wdp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eg"/><Relationship Id="rId5" Type="http://schemas.microsoft.com/office/2007/relationships/hdphoto" Target="../media/hdphoto2.wdp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microsoft.com/office/2007/relationships/hdphoto" Target="../media/hdphoto3.wdp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jpeg"/><Relationship Id="rId6" Type="http://schemas.microsoft.com/office/2007/relationships/hdphoto" Target="../media/hdphoto2.wdp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38156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de-DE" sz="4200" dirty="0" smtClean="0"/>
              <a:t>TYPO3 </a:t>
            </a:r>
            <a:r>
              <a:rPr lang="de-DE" sz="4200" dirty="0" err="1" smtClean="0"/>
              <a:t>Association</a:t>
            </a:r>
            <a:r>
              <a:rPr lang="de-DE" sz="4200" dirty="0" smtClean="0"/>
              <a:t> </a:t>
            </a:r>
            <a:br>
              <a:rPr lang="de-DE" sz="4200" dirty="0" smtClean="0"/>
            </a:br>
            <a:r>
              <a:rPr lang="de-DE" sz="4200" dirty="0" smtClean="0"/>
              <a:t>TYPO3 GmbH</a:t>
            </a:r>
            <a:br>
              <a:rPr lang="de-DE" sz="4200" dirty="0" smtClean="0"/>
            </a:br>
            <a:r>
              <a:rPr lang="de-DE" sz="4200" dirty="0" smtClean="0"/>
              <a:t>TYPO3 Core Team</a:t>
            </a:r>
            <a:br>
              <a:rPr lang="de-DE" sz="4200" dirty="0" smtClean="0"/>
            </a:br>
            <a:r>
              <a:rPr lang="de-DE" sz="4200" dirty="0" smtClean="0"/>
              <a:t>TYPO3 Security Team</a:t>
            </a:r>
            <a:endParaRPr lang="de-DE" sz="4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72133" cy="3052762"/>
          </a:xfrm>
        </p:spPr>
        <p:txBody>
          <a:bodyPr>
            <a:normAutofit/>
          </a:bodyPr>
          <a:lstStyle/>
          <a:p>
            <a:pPr algn="l"/>
            <a:r>
              <a:rPr lang="de-DE" sz="3500" dirty="0" smtClean="0"/>
              <a:t>Fakten und Hintergründe</a:t>
            </a:r>
          </a:p>
          <a:p>
            <a:pPr algn="l"/>
            <a:endParaRPr lang="de-DE" dirty="0" smtClean="0"/>
          </a:p>
          <a:p>
            <a:pPr algn="l"/>
            <a:endParaRPr lang="de-DE" dirty="0"/>
          </a:p>
          <a:p>
            <a:pPr algn="l"/>
            <a:r>
              <a:rPr lang="de-DE" dirty="0" smtClean="0"/>
              <a:t>von</a:t>
            </a:r>
            <a:endParaRPr lang="de-DE" dirty="0"/>
          </a:p>
          <a:p>
            <a:pPr algn="l"/>
            <a:r>
              <a:rPr lang="de-DE" dirty="0" smtClean="0"/>
              <a:t>Sabina </a:t>
            </a:r>
            <a:r>
              <a:rPr lang="de-DE" dirty="0" err="1" smtClean="0"/>
              <a:t>Loicht</a:t>
            </a:r>
            <a:r>
              <a:rPr lang="de-DE" dirty="0" smtClean="0"/>
              <a:t>		Geschäftsführung plan2net GmbH</a:t>
            </a:r>
          </a:p>
          <a:p>
            <a:pPr algn="l"/>
            <a:r>
              <a:rPr lang="de-DE" dirty="0" smtClean="0"/>
              <a:t>Mathias Schreiber	Geschäftsführung </a:t>
            </a:r>
            <a:r>
              <a:rPr lang="de-DE" smtClean="0"/>
              <a:t>TYPO3 </a:t>
            </a:r>
            <a:r>
              <a:rPr lang="de-DE" smtClean="0"/>
              <a:t>GmbH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829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GmbH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913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 smtClean="0">
                <a:solidFill>
                  <a:srgbClr val="FF9300"/>
                </a:solidFill>
              </a:rPr>
              <a:t>AUFGABEN (1)</a:t>
            </a:r>
            <a:r>
              <a:rPr lang="de-DE" sz="2200" b="1" dirty="0"/>
              <a:t>	</a:t>
            </a:r>
            <a:r>
              <a:rPr lang="de-DE" sz="2200" i="1" dirty="0" smtClean="0"/>
              <a:t>(gem. Website &amp; Geschäftsführung T3 GmbH)</a:t>
            </a:r>
          </a:p>
          <a:p>
            <a:pPr marL="0" indent="0">
              <a:buNone/>
            </a:pPr>
            <a:endParaRPr lang="de-DE" sz="2200" i="1" dirty="0" smtClean="0"/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Ausarbeitung &amp; Bereitstellung von Produkten /Services zur </a:t>
            </a:r>
            <a:r>
              <a:rPr lang="de-DE" sz="2200" b="1" dirty="0" smtClean="0"/>
              <a:t>Steigerung des Marktanteiles </a:t>
            </a:r>
            <a:r>
              <a:rPr lang="de-DE" sz="2200" dirty="0" smtClean="0"/>
              <a:t>von TYPO3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b="1" dirty="0" smtClean="0"/>
              <a:t>Leadgenerierung</a:t>
            </a:r>
            <a:r>
              <a:rPr lang="de-DE" sz="2200" dirty="0" smtClean="0"/>
              <a:t> für TYPO3 Partner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b="1" dirty="0" smtClean="0"/>
              <a:t>Steigerung des Projektvolumens </a:t>
            </a:r>
            <a:r>
              <a:rPr lang="de-DE" sz="2200" dirty="0" smtClean="0"/>
              <a:t>der TYPO3 Agenturen	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b="1" dirty="0" smtClean="0"/>
              <a:t>Support für Agenturen </a:t>
            </a:r>
            <a:r>
              <a:rPr lang="de-DE" sz="2200" dirty="0" smtClean="0"/>
              <a:t>(ELTS, SLAs, Audits, Reviews, Juniorausbildung, </a:t>
            </a:r>
            <a:r>
              <a:rPr lang="de-DE" sz="2200" dirty="0" err="1" smtClean="0"/>
              <a:t>Sales</a:t>
            </a:r>
            <a:r>
              <a:rPr lang="de-DE" sz="2200" dirty="0" smtClean="0"/>
              <a:t> Rep, Engineers,…)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Bereitstellung von Infrastruktur und Prozessen für </a:t>
            </a:r>
            <a:r>
              <a:rPr lang="de-DE" sz="2200" b="1" dirty="0" smtClean="0"/>
              <a:t>TYPO3 bezogene Crowdfunding Projekte</a:t>
            </a:r>
            <a:r>
              <a:rPr lang="de-DE" sz="2200" dirty="0" smtClean="0"/>
              <a:t> von/für TYPO3 Agenturen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Kommunikation nach innen und außen (</a:t>
            </a:r>
            <a:r>
              <a:rPr lang="de-DE" sz="2200" dirty="0" err="1" smtClean="0"/>
              <a:t>zB</a:t>
            </a:r>
            <a:r>
              <a:rPr lang="de-DE" sz="2200" dirty="0" smtClean="0"/>
              <a:t> </a:t>
            </a:r>
            <a:r>
              <a:rPr lang="de-DE" sz="2200" dirty="0" err="1" smtClean="0"/>
              <a:t>Sales</a:t>
            </a:r>
            <a:r>
              <a:rPr lang="de-DE" sz="2200" dirty="0" smtClean="0"/>
              <a:t> Help wie Ringbücher bei MS Partner)</a:t>
            </a:r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GmbH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913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 smtClean="0">
                <a:solidFill>
                  <a:srgbClr val="FF9300"/>
                </a:solidFill>
              </a:rPr>
              <a:t>AUFGABEN (2)</a:t>
            </a:r>
            <a:r>
              <a:rPr lang="de-DE" sz="2200" b="1" dirty="0"/>
              <a:t>	</a:t>
            </a:r>
            <a:r>
              <a:rPr lang="de-DE" sz="2200" i="1" dirty="0" smtClean="0"/>
              <a:t>(gem. Website &amp; Geschäftsführung T3 GmbH)</a:t>
            </a:r>
          </a:p>
          <a:p>
            <a:pPr marL="0" indent="0">
              <a:buNone/>
            </a:pPr>
            <a:endParaRPr lang="de-DE" sz="2200" i="1" dirty="0" smtClean="0"/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b="1" dirty="0" smtClean="0"/>
              <a:t>Marketplace</a:t>
            </a:r>
            <a:r>
              <a:rPr lang="de-DE" sz="2200" dirty="0" smtClean="0"/>
              <a:t> für alle TYPO3-Themen (Agenturpräsentation, Jobportal, </a:t>
            </a:r>
            <a:r>
              <a:rPr lang="de-DE" sz="2200" dirty="0" err="1" smtClean="0"/>
              <a:t>Themes</a:t>
            </a:r>
            <a:r>
              <a:rPr lang="de-DE" sz="2200" dirty="0" smtClean="0"/>
              <a:t>, </a:t>
            </a:r>
            <a:r>
              <a:rPr lang="de-DE" sz="2200" dirty="0" err="1" smtClean="0"/>
              <a:t>Extensions</a:t>
            </a:r>
            <a:r>
              <a:rPr lang="de-DE" sz="2200" dirty="0" smtClean="0"/>
              <a:t>, Trainings, …)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b="1" dirty="0" smtClean="0"/>
              <a:t>strategische Partnerschaften </a:t>
            </a:r>
            <a:r>
              <a:rPr lang="de-DE" sz="2200" dirty="0" smtClean="0"/>
              <a:t>(</a:t>
            </a:r>
            <a:r>
              <a:rPr lang="de-DE" sz="2200" dirty="0" err="1" smtClean="0"/>
              <a:t>zB</a:t>
            </a:r>
            <a:r>
              <a:rPr lang="de-DE" sz="2200" dirty="0" smtClean="0"/>
              <a:t> mit Microsoft, </a:t>
            </a:r>
            <a:r>
              <a:rPr lang="de-DE" sz="2200" dirty="0" err="1" smtClean="0"/>
              <a:t>amazon</a:t>
            </a:r>
            <a:r>
              <a:rPr lang="de-DE" sz="2200" dirty="0" smtClean="0"/>
              <a:t>, …) zwischen TYPO3 </a:t>
            </a:r>
            <a:r>
              <a:rPr lang="de-DE" sz="2200" dirty="0" err="1" smtClean="0"/>
              <a:t>Association</a:t>
            </a:r>
            <a:endParaRPr lang="de-DE" sz="2200" dirty="0" smtClean="0"/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Beantragung von </a:t>
            </a:r>
            <a:r>
              <a:rPr lang="de-DE" sz="2200" b="1" dirty="0" smtClean="0"/>
              <a:t>EU Förderungen </a:t>
            </a:r>
            <a:r>
              <a:rPr lang="de-DE" sz="2200" dirty="0" smtClean="0"/>
              <a:t>für die Produktentwicklung (ist nur EU Mitgliedern möglich)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endParaRPr lang="de-DE" sz="2200" dirty="0" smtClean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85163"/>
            <a:ext cx="5960533" cy="123572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98" y="4985163"/>
            <a:ext cx="3964602" cy="123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Teams</a:t>
            </a:r>
            <a:endParaRPr lang="de-DE" b="1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67" y="1900766"/>
            <a:ext cx="6849533" cy="3215798"/>
          </a:xfrm>
          <a:prstGeom prst="rect">
            <a:avLst/>
          </a:prstGeom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838200" y="1538286"/>
            <a:ext cx="10507134" cy="4785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Core Development Team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Security Team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Marketing Team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Design Team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Presse Team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Event Team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err="1" smtClean="0"/>
              <a:t>Documentations</a:t>
            </a:r>
            <a:r>
              <a:rPr lang="de-DE" sz="2200" dirty="0" smtClean="0"/>
              <a:t> Team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Education &amp; </a:t>
            </a:r>
            <a:r>
              <a:rPr lang="de-DE" sz="2200" dirty="0" err="1" smtClean="0"/>
              <a:t>Certification</a:t>
            </a:r>
            <a:r>
              <a:rPr lang="de-DE" sz="2200" dirty="0" smtClean="0"/>
              <a:t> Team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Server Team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err="1"/>
              <a:t>u</a:t>
            </a:r>
            <a:r>
              <a:rPr lang="de-DE" sz="2200" dirty="0" err="1" smtClean="0"/>
              <a:t>vm</a:t>
            </a:r>
            <a:endParaRPr lang="de-DE" sz="2200" dirty="0" smtClean="0"/>
          </a:p>
          <a:p>
            <a:pPr marL="0" indent="0">
              <a:buClr>
                <a:srgbClr val="FF9300"/>
              </a:buClr>
              <a:buNone/>
            </a:pPr>
            <a:r>
              <a:rPr lang="de-DE" sz="2200" dirty="0" smtClean="0"/>
              <a:t>				     Finanzierung auf Wunsch durch TYPO3 </a:t>
            </a:r>
            <a:r>
              <a:rPr lang="de-DE" sz="2200" dirty="0" err="1" smtClean="0"/>
              <a:t>Association</a:t>
            </a:r>
            <a:endParaRPr lang="de-DE" sz="2200" dirty="0">
              <a:solidFill>
                <a:srgbClr val="FF9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Core Development Team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70132"/>
            <a:ext cx="10515600" cy="478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	 typo3.org/</a:t>
            </a:r>
            <a:r>
              <a:rPr lang="de-DE" sz="2400" dirty="0" err="1" smtClean="0"/>
              <a:t>teams-committees</a:t>
            </a:r>
            <a:r>
              <a:rPr lang="de-DE" sz="2400" dirty="0" smtClean="0"/>
              <a:t>/</a:t>
            </a:r>
            <a:r>
              <a:rPr lang="de-DE" sz="2400" dirty="0" err="1" smtClean="0"/>
              <a:t>core-development</a:t>
            </a:r>
            <a:r>
              <a:rPr lang="de-DE" sz="2400" dirty="0" smtClean="0"/>
              <a:t>/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200" dirty="0" smtClean="0"/>
              <a:t>Leitung:			Benni Mack (Core Team Leader – </a:t>
            </a:r>
            <a:r>
              <a:rPr lang="de-DE" sz="2200" dirty="0" smtClean="0">
                <a:solidFill>
                  <a:schemeClr val="bg1">
                    <a:lumMod val="50000"/>
                  </a:schemeClr>
                </a:solidFill>
              </a:rPr>
              <a:t>„CTO“</a:t>
            </a:r>
            <a:r>
              <a:rPr lang="de-DE" sz="2200" dirty="0" smtClean="0"/>
              <a:t>)</a:t>
            </a:r>
          </a:p>
          <a:p>
            <a:pPr marL="0" indent="0">
              <a:buNone/>
            </a:pPr>
            <a:r>
              <a:rPr lang="de-DE" sz="2200" dirty="0" smtClean="0"/>
              <a:t>Mitglieder:		</a:t>
            </a:r>
            <a:r>
              <a:rPr lang="de-DE" sz="2200" dirty="0" err="1" smtClean="0"/>
              <a:t>ca</a:t>
            </a:r>
            <a:r>
              <a:rPr lang="de-DE" sz="2200" dirty="0" smtClean="0"/>
              <a:t> 30 Entwickler (</a:t>
            </a:r>
            <a:r>
              <a:rPr lang="de-DE" sz="2200" dirty="0" err="1" smtClean="0"/>
              <a:t>grossteils</a:t>
            </a:r>
            <a:r>
              <a:rPr lang="de-DE" sz="2200" dirty="0" smtClean="0"/>
              <a:t> ehrenamtlich)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 smtClean="0"/>
          </a:p>
          <a:p>
            <a:pPr marL="0" indent="0">
              <a:buNone/>
            </a:pPr>
            <a:r>
              <a:rPr lang="de-DE" sz="2200" dirty="0" smtClean="0"/>
              <a:t>Finanzierung:		durch Community und die TYPO3 </a:t>
            </a:r>
            <a:r>
              <a:rPr lang="de-DE" sz="2200" dirty="0" err="1" smtClean="0"/>
              <a:t>Association</a:t>
            </a:r>
            <a:r>
              <a:rPr lang="de-DE" sz="2200" dirty="0" smtClean="0"/>
              <a:t> </a:t>
            </a:r>
            <a:br>
              <a:rPr lang="de-DE" sz="2200" dirty="0" smtClean="0"/>
            </a:br>
            <a:r>
              <a:rPr lang="de-DE" sz="2200" dirty="0" smtClean="0"/>
              <a:t>			(Rechnungswesen über TYPO3 GmbH)</a:t>
            </a:r>
          </a:p>
          <a:p>
            <a:pPr marL="0" indent="0">
              <a:buNone/>
            </a:pPr>
            <a:r>
              <a:rPr lang="de-DE" sz="2200" dirty="0" smtClean="0"/>
              <a:t>Weisungen:		Entscheidung durch Team selbständig und Community</a:t>
            </a:r>
          </a:p>
        </p:txBody>
      </p:sp>
      <p:pic>
        <p:nvPicPr>
          <p:cNvPr id="2060" name="Picture 12" descr="ildergebnis für icon website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0132"/>
            <a:ext cx="419725" cy="419725"/>
          </a:xfrm>
          <a:prstGeom prst="rect">
            <a:avLst/>
          </a:prstGeom>
          <a:solidFill>
            <a:srgbClr val="FF9300"/>
          </a:solidFill>
        </p:spPr>
      </p:pic>
      <p:pic>
        <p:nvPicPr>
          <p:cNvPr id="16386" name="Picture 2" descr="http://www.t3uxw.org/fileadmin/_processed_/csm_b13_Benni_2_c4b61674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2895695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Core Development Team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rgbClr val="FF9300"/>
                </a:solidFill>
              </a:rPr>
              <a:t>AUFTRAG</a:t>
            </a:r>
            <a:r>
              <a:rPr lang="de-DE" sz="2400" b="1" dirty="0" smtClean="0"/>
              <a:t>	</a:t>
            </a:r>
            <a:r>
              <a:rPr lang="de-DE" sz="2400" i="1" dirty="0" smtClean="0"/>
              <a:t>(gem. Website &amp; Teamleitung Benny Mack)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endParaRPr lang="de-DE" sz="2400" dirty="0" smtClean="0"/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b="1" dirty="0" smtClean="0"/>
              <a:t>Entwicklung und </a:t>
            </a:r>
            <a:r>
              <a:rPr lang="de-DE" sz="2200" b="1" dirty="0" err="1" smtClean="0"/>
              <a:t>Maintainance</a:t>
            </a:r>
            <a:r>
              <a:rPr lang="de-DE" sz="2200" b="1" dirty="0" smtClean="0"/>
              <a:t> des TYPO3 Cores </a:t>
            </a:r>
            <a:r>
              <a:rPr lang="de-DE" sz="2200" dirty="0" smtClean="0"/>
              <a:t>/ der zentralen Bestandteile des TYPO3 CMS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Sicherstellung der TYPO3 Source </a:t>
            </a:r>
            <a:r>
              <a:rPr lang="de-DE" sz="2200" b="1" dirty="0" smtClean="0"/>
              <a:t>Code Qualität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Tragende Säule der TYPO3 </a:t>
            </a:r>
            <a:r>
              <a:rPr lang="de-DE" sz="2200" b="1" dirty="0" smtClean="0"/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702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Security Team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70132"/>
            <a:ext cx="10515600" cy="478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	 typo3.org/</a:t>
            </a:r>
            <a:r>
              <a:rPr lang="de-DE" sz="2400" dirty="0" err="1" smtClean="0"/>
              <a:t>teams</a:t>
            </a:r>
            <a:r>
              <a:rPr lang="de-DE" sz="2400" dirty="0" smtClean="0"/>
              <a:t>/</a:t>
            </a:r>
            <a:r>
              <a:rPr lang="de-DE" sz="2400" dirty="0" err="1" smtClean="0"/>
              <a:t>security</a:t>
            </a:r>
            <a:r>
              <a:rPr lang="de-DE" sz="2400" dirty="0" smtClean="0"/>
              <a:t>/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200" dirty="0" smtClean="0"/>
              <a:t>Leitung:			Helmut Hummel (Security Team Leader)</a:t>
            </a:r>
          </a:p>
          <a:p>
            <a:pPr marL="0" indent="0">
              <a:buNone/>
            </a:pPr>
            <a:r>
              <a:rPr lang="de-DE" sz="2200" dirty="0" smtClean="0"/>
              <a:t>Mitglieder:		</a:t>
            </a:r>
            <a:r>
              <a:rPr lang="de-DE" sz="2200" dirty="0" err="1" smtClean="0"/>
              <a:t>ca</a:t>
            </a:r>
            <a:r>
              <a:rPr lang="de-DE" sz="2200" dirty="0" smtClean="0"/>
              <a:t> 10 Entwickler (</a:t>
            </a:r>
            <a:r>
              <a:rPr lang="de-DE" sz="2200" dirty="0" err="1" smtClean="0"/>
              <a:t>grossteils</a:t>
            </a:r>
            <a:r>
              <a:rPr lang="de-DE" sz="2200" dirty="0" smtClean="0"/>
              <a:t> ehrenamtlich)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endParaRPr lang="de-DE" sz="2200" dirty="0" smtClean="0"/>
          </a:p>
          <a:p>
            <a:pPr marL="0" indent="0">
              <a:buNone/>
            </a:pPr>
            <a:r>
              <a:rPr lang="de-DE" sz="2200" dirty="0" smtClean="0"/>
              <a:t>Finanzierung:		durch Community und die TYPO3 </a:t>
            </a:r>
            <a:r>
              <a:rPr lang="de-DE" sz="2200" dirty="0" err="1" smtClean="0"/>
              <a:t>Association</a:t>
            </a:r>
            <a:r>
              <a:rPr lang="de-DE" sz="2200" dirty="0" smtClean="0"/>
              <a:t> </a:t>
            </a:r>
            <a:r>
              <a:rPr lang="de-DE" sz="2200" smtClean="0"/>
              <a:t/>
            </a:r>
            <a:br>
              <a:rPr lang="de-DE" sz="2200" smtClean="0"/>
            </a:br>
            <a:endParaRPr lang="de-DE" sz="2200" dirty="0" smtClean="0"/>
          </a:p>
          <a:p>
            <a:pPr marL="0" indent="0">
              <a:buNone/>
            </a:pPr>
            <a:r>
              <a:rPr lang="de-DE" sz="2200" dirty="0" smtClean="0"/>
              <a:t>Weisungen:		Entscheidung durch Team selbständig und Community</a:t>
            </a:r>
          </a:p>
        </p:txBody>
      </p:sp>
      <p:pic>
        <p:nvPicPr>
          <p:cNvPr id="2060" name="Picture 12" descr="ildergebnis für icon website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0132"/>
            <a:ext cx="419725" cy="419725"/>
          </a:xfrm>
          <a:prstGeom prst="rect">
            <a:avLst/>
          </a:prstGeom>
          <a:solidFill>
            <a:srgbClr val="FF9300"/>
          </a:solidFill>
        </p:spPr>
      </p:pic>
      <p:pic>
        <p:nvPicPr>
          <p:cNvPr id="18434" name="Picture 2" descr="ildergebnis für helmut humm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2" y="2761808"/>
            <a:ext cx="1690688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Security Team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rgbClr val="FF9300"/>
                </a:solidFill>
              </a:rPr>
              <a:t>AUFTRAG</a:t>
            </a:r>
            <a:r>
              <a:rPr lang="de-DE" sz="2400" b="1" dirty="0" smtClean="0"/>
              <a:t>	</a:t>
            </a:r>
            <a:r>
              <a:rPr lang="de-DE" sz="2400" i="1" dirty="0" smtClean="0"/>
              <a:t>(gem. Website &amp; Teammitgliedern)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endParaRPr lang="de-DE" sz="2400" dirty="0" smtClean="0"/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Sicherstellung TYPO3 </a:t>
            </a:r>
            <a:r>
              <a:rPr lang="de-DE" sz="2200" b="1" dirty="0" smtClean="0"/>
              <a:t>Core Security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Sicherstellung </a:t>
            </a:r>
            <a:r>
              <a:rPr lang="de-DE" sz="2200" b="1" dirty="0" smtClean="0"/>
              <a:t>Extension Security</a:t>
            </a:r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 für Eure Aufmerksamkeit und ...</a:t>
            </a:r>
            <a:endParaRPr lang="de-DE" dirty="0"/>
          </a:p>
        </p:txBody>
      </p:sp>
      <p:pic>
        <p:nvPicPr>
          <p:cNvPr id="20482" name="Picture 2" descr="https://scontent-vie1-1.xx.fbcdn.net/v/t1.0-9/1601122_580860755332486_2121259020_n.png?oh=3b2ecfe57e1e924122f156d0dadb8bff&amp;oe=58B32C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220724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</a:t>
            </a:r>
            <a:r>
              <a:rPr lang="de-DE" b="1" dirty="0" err="1" smtClean="0"/>
              <a:t>Association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70132"/>
            <a:ext cx="10515600" cy="4785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dirty="0" smtClean="0"/>
              <a:t>			</a:t>
            </a:r>
            <a:r>
              <a:rPr lang="de-DE" sz="2400" dirty="0" err="1" smtClean="0"/>
              <a:t>Sihlbruggstrasse</a:t>
            </a:r>
            <a:r>
              <a:rPr lang="de-DE" sz="2400" dirty="0" smtClean="0"/>
              <a:t> 105 - 6340 Baar, Schweiz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	+41 41 511 00 35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	info@typo3.org</a:t>
            </a:r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	association.typo3.org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Gründung:		2004</a:t>
            </a:r>
          </a:p>
          <a:p>
            <a:pPr marL="0" indent="0">
              <a:buNone/>
            </a:pPr>
            <a:r>
              <a:rPr lang="de-DE" sz="2400" dirty="0" smtClean="0"/>
              <a:t>Organisation:		Non-</a:t>
            </a:r>
            <a:r>
              <a:rPr lang="de-DE" sz="2400" dirty="0" err="1" smtClean="0"/>
              <a:t>For</a:t>
            </a:r>
            <a:r>
              <a:rPr lang="de-DE" sz="2400" dirty="0" smtClean="0"/>
              <a:t>-Profit Organisation</a:t>
            </a:r>
          </a:p>
          <a:p>
            <a:pPr marL="0" indent="0">
              <a:buNone/>
            </a:pPr>
            <a:r>
              <a:rPr lang="de-DE" sz="2400" dirty="0" smtClean="0"/>
              <a:t>Mitarbeiter:		16 (ehrenamtliche Board Mitglieder)</a:t>
            </a:r>
          </a:p>
          <a:p>
            <a:pPr marL="0" indent="0">
              <a:buNone/>
            </a:pPr>
            <a:r>
              <a:rPr lang="de-DE" sz="2400" dirty="0" smtClean="0"/>
              <a:t>Leitung:			Olivier </a:t>
            </a:r>
            <a:r>
              <a:rPr lang="de-DE" sz="2400" dirty="0" err="1" smtClean="0"/>
              <a:t>Dobberkau</a:t>
            </a:r>
            <a:r>
              <a:rPr lang="de-DE" sz="2400" dirty="0" smtClean="0"/>
              <a:t> (Präsident)</a:t>
            </a:r>
          </a:p>
          <a:p>
            <a:pPr marL="0" indent="0">
              <a:buNone/>
            </a:pPr>
            <a:r>
              <a:rPr lang="de-DE" sz="2400" dirty="0" smtClean="0"/>
              <a:t>Mitglieder:		</a:t>
            </a:r>
            <a:r>
              <a:rPr lang="de-DE" sz="2400" dirty="0" err="1" smtClean="0"/>
              <a:t>ca</a:t>
            </a:r>
            <a:r>
              <a:rPr lang="de-DE" sz="2400" dirty="0" smtClean="0"/>
              <a:t> 750</a:t>
            </a:r>
          </a:p>
          <a:p>
            <a:pPr marL="0" indent="0">
              <a:buNone/>
            </a:pPr>
            <a:r>
              <a:rPr lang="de-DE" sz="2400" dirty="0" smtClean="0"/>
              <a:t>Finanzierung:		100% durch Mitgliederbeiträge, Sponsoren, Spenden </a:t>
            </a:r>
            <a:br>
              <a:rPr lang="de-DE" sz="2400" dirty="0" smtClean="0"/>
            </a:br>
            <a:r>
              <a:rPr lang="de-DE" sz="2400" dirty="0" smtClean="0"/>
              <a:t>			und Veranstaltungen (T3CON, T3DD)</a:t>
            </a:r>
            <a:endParaRPr lang="de-DE" sz="2400" dirty="0"/>
          </a:p>
        </p:txBody>
      </p:sp>
      <p:pic>
        <p:nvPicPr>
          <p:cNvPr id="2052" name="Picture 4" descr="ildergebnis für icon addres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8" y="1480165"/>
            <a:ext cx="467895" cy="4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ldergebnis für icon telefon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28" y="1993030"/>
            <a:ext cx="299804" cy="2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ldergebnis für icon email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0" y="2352795"/>
            <a:ext cx="685070" cy="35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ldergebnis für icon website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0" y="2742539"/>
            <a:ext cx="419725" cy="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buzz.typo3.org/typo3temp/pics/f204f4427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77" y="3962752"/>
            <a:ext cx="1330923" cy="13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</a:t>
            </a:r>
            <a:r>
              <a:rPr lang="de-DE" b="1" dirty="0" err="1" smtClean="0"/>
              <a:t>Association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rgbClr val="FF9300"/>
                </a:solidFill>
              </a:rPr>
              <a:t>Das Board</a:t>
            </a:r>
          </a:p>
          <a:p>
            <a:pPr marL="0" indent="0">
              <a:buNone/>
            </a:pPr>
            <a:endParaRPr lang="de-DE" sz="2400" dirty="0">
              <a:solidFill>
                <a:srgbClr val="FF9300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9" y="2852057"/>
            <a:ext cx="3556000" cy="9271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89" y="3914094"/>
            <a:ext cx="3695700" cy="9271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9" y="4976131"/>
            <a:ext cx="3048000" cy="9398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27" y="2813957"/>
            <a:ext cx="3530600" cy="9652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27" y="4976131"/>
            <a:ext cx="3162300" cy="95250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27" y="3914094"/>
            <a:ext cx="2806700" cy="8382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146798" y="3880228"/>
            <a:ext cx="3302001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700" b="1" dirty="0"/>
              <a:t>Mathias </a:t>
            </a:r>
            <a:r>
              <a:rPr lang="de-DE" sz="1700" b="1" dirty="0" err="1"/>
              <a:t>Bolt</a:t>
            </a:r>
            <a:r>
              <a:rPr lang="de-DE" sz="1700" b="1" dirty="0"/>
              <a:t> </a:t>
            </a:r>
            <a:r>
              <a:rPr lang="de-DE" sz="1700" b="1" dirty="0" smtClean="0"/>
              <a:t>Lesniak</a:t>
            </a:r>
          </a:p>
          <a:p>
            <a:r>
              <a:rPr lang="de-DE" sz="1700" dirty="0" smtClean="0"/>
              <a:t>Internationale Kommunikation</a:t>
            </a:r>
          </a:p>
          <a:p>
            <a:endParaRPr lang="de-DE" sz="1700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65" y="3846210"/>
            <a:ext cx="1071033" cy="10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</a:t>
            </a:r>
            <a:r>
              <a:rPr lang="de-DE" b="1" dirty="0" err="1" smtClean="0"/>
              <a:t>Association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825625"/>
            <a:ext cx="6598024" cy="478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rgbClr val="FF9300"/>
                </a:solidFill>
              </a:rPr>
              <a:t>Expert Advisory Board (EAB)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Robert Lindh (Security Team, CMS)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Dominik </a:t>
            </a:r>
            <a:r>
              <a:rPr lang="de-DE" sz="2200" dirty="0" err="1" smtClean="0"/>
              <a:t>Stankowski</a:t>
            </a:r>
            <a:r>
              <a:rPr lang="de-DE" sz="2200" dirty="0" smtClean="0"/>
              <a:t> (Education, </a:t>
            </a:r>
            <a:r>
              <a:rPr lang="de-DE" sz="2200" dirty="0" err="1" smtClean="0"/>
              <a:t>Certification</a:t>
            </a:r>
            <a:r>
              <a:rPr lang="de-DE" sz="2200" dirty="0" smtClean="0"/>
              <a:t>, Media)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Rino </a:t>
            </a:r>
            <a:r>
              <a:rPr lang="de-DE" sz="2200" dirty="0" err="1" smtClean="0"/>
              <a:t>Razzi</a:t>
            </a:r>
            <a:r>
              <a:rPr lang="de-DE" sz="2200" dirty="0" smtClean="0"/>
              <a:t> (Editorial)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Peter Pröll (Doku, Design, Marketing, PSL, ...)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Boris </a:t>
            </a:r>
            <a:r>
              <a:rPr lang="de-DE" sz="2200" dirty="0" err="1" smtClean="0"/>
              <a:t>Hinzer</a:t>
            </a:r>
            <a:r>
              <a:rPr lang="de-DE" sz="2200" dirty="0" smtClean="0"/>
              <a:t> (T3CON, CMS, Server, Communication)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/>
              <a:t>Chris Zepernick (</a:t>
            </a:r>
            <a:r>
              <a:rPr lang="de-DE" sz="2200" dirty="0" err="1"/>
              <a:t>Backoffice</a:t>
            </a:r>
            <a:r>
              <a:rPr lang="de-DE" sz="2200" dirty="0"/>
              <a:t>, Events, </a:t>
            </a:r>
            <a:r>
              <a:rPr lang="de-DE" sz="2200" dirty="0" smtClean="0"/>
              <a:t>T3DD, Budget, ..)</a:t>
            </a:r>
            <a:endParaRPr lang="de-DE" sz="2200" dirty="0"/>
          </a:p>
          <a:p>
            <a:pPr>
              <a:buClr>
                <a:srgbClr val="FF9300"/>
              </a:buClr>
              <a:buFont typeface="Arial" charset="0"/>
              <a:buChar char="•"/>
            </a:pPr>
            <a:endParaRPr lang="de-DE" sz="2400" dirty="0">
              <a:solidFill>
                <a:srgbClr val="FF9300"/>
              </a:solidFill>
            </a:endParaRPr>
          </a:p>
          <a:p>
            <a:pPr marL="0" indent="0">
              <a:buClr>
                <a:srgbClr val="FF9300"/>
              </a:buClr>
              <a:buNone/>
            </a:pPr>
            <a:r>
              <a:rPr lang="de-DE" sz="2200" dirty="0"/>
              <a:t>Das EAB wird direkt durch die Mitglieder gewählt und wählt das Board. </a:t>
            </a:r>
            <a:r>
              <a:rPr lang="de-DE" sz="2200" dirty="0" smtClean="0"/>
              <a:t>Zu </a:t>
            </a:r>
            <a:r>
              <a:rPr lang="de-DE" sz="2200" dirty="0"/>
              <a:t>den Aufgaben des EAB gehört </a:t>
            </a:r>
            <a:r>
              <a:rPr lang="de-DE" sz="2200" dirty="0" smtClean="0"/>
              <a:t>es, </a:t>
            </a:r>
            <a:r>
              <a:rPr lang="de-DE" sz="2200" dirty="0"/>
              <a:t>die Budgets zu begleiten und zu beraten.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7494493" y="1825625"/>
            <a:ext cx="4494307" cy="4785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9300"/>
              </a:buClr>
              <a:buNone/>
            </a:pPr>
            <a:r>
              <a:rPr lang="de-DE" sz="2400" dirty="0">
                <a:solidFill>
                  <a:srgbClr val="FF9300"/>
                </a:solidFill>
              </a:rPr>
              <a:t>Business </a:t>
            </a:r>
            <a:r>
              <a:rPr lang="de-DE" sz="2400" dirty="0" smtClean="0">
                <a:solidFill>
                  <a:srgbClr val="FF9300"/>
                </a:solidFill>
              </a:rPr>
              <a:t>Control </a:t>
            </a:r>
            <a:r>
              <a:rPr lang="de-DE" sz="2400" dirty="0" err="1" smtClean="0">
                <a:solidFill>
                  <a:srgbClr val="FF9300"/>
                </a:solidFill>
              </a:rPr>
              <a:t>Commitee</a:t>
            </a:r>
            <a:r>
              <a:rPr lang="de-DE" sz="2400" dirty="0" smtClean="0">
                <a:solidFill>
                  <a:srgbClr val="FF9300"/>
                </a:solidFill>
              </a:rPr>
              <a:t> (BCC)</a:t>
            </a:r>
          </a:p>
          <a:p>
            <a:pPr marL="0" indent="0">
              <a:buClr>
                <a:srgbClr val="FF9300"/>
              </a:buClr>
              <a:buNone/>
            </a:pPr>
            <a:endParaRPr lang="de-DE" sz="2400" dirty="0">
              <a:solidFill>
                <a:srgbClr val="FF9300"/>
              </a:solidFill>
            </a:endParaRP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Roberto </a:t>
            </a:r>
            <a:r>
              <a:rPr lang="de-DE" sz="2200" dirty="0" err="1" smtClean="0"/>
              <a:t>Torresani</a:t>
            </a:r>
            <a:r>
              <a:rPr lang="de-DE" sz="2200" dirty="0" smtClean="0"/>
              <a:t> 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Ingo Schmitt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Jochen Weiland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Marco </a:t>
            </a:r>
            <a:r>
              <a:rPr lang="de-DE" sz="2200" dirty="0" err="1" smtClean="0"/>
              <a:t>Klawonn</a:t>
            </a:r>
            <a:endParaRPr lang="de-DE" sz="2200" dirty="0" smtClean="0"/>
          </a:p>
          <a:p>
            <a:pPr>
              <a:buClr>
                <a:srgbClr val="FF9300"/>
              </a:buClr>
              <a:buFont typeface="Arial" charset="0"/>
              <a:buChar char="•"/>
            </a:pPr>
            <a:endParaRPr lang="de-DE" sz="2400" dirty="0">
              <a:solidFill>
                <a:srgbClr val="FF9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</a:t>
            </a:r>
            <a:r>
              <a:rPr lang="de-DE" b="1" dirty="0" err="1" smtClean="0"/>
              <a:t>Association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rgbClr val="FF9300"/>
                </a:solidFill>
              </a:rPr>
              <a:t>AUFTRAG</a:t>
            </a:r>
            <a:r>
              <a:rPr lang="de-DE" sz="2400" b="1" dirty="0" smtClean="0"/>
              <a:t>	</a:t>
            </a:r>
            <a:r>
              <a:rPr lang="de-DE" sz="2400" i="1" dirty="0" smtClean="0"/>
              <a:t>(gem. „Vision“, </a:t>
            </a:r>
            <a:r>
              <a:rPr lang="de-DE" sz="2400" i="1" dirty="0" err="1" smtClean="0"/>
              <a:t>Bylaws</a:t>
            </a:r>
            <a:r>
              <a:rPr lang="de-DE" sz="2400" i="1" dirty="0" smtClean="0"/>
              <a:t> und Aussagen T3A Organen)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endParaRPr lang="de-DE" sz="2400" dirty="0" smtClean="0"/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Sicherstellung der </a:t>
            </a:r>
            <a:r>
              <a:rPr lang="de-DE" sz="2200" b="1" dirty="0" smtClean="0"/>
              <a:t>langfristigen Weiterentwicklung des Softwareprojektes TYPO3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&gt; operativ und ausführend </a:t>
            </a:r>
            <a:r>
              <a:rPr lang="de-DE" sz="2200" dirty="0" err="1" smtClean="0"/>
              <a:t>deligiert</a:t>
            </a:r>
            <a:r>
              <a:rPr lang="de-DE" sz="2200" dirty="0" smtClean="0"/>
              <a:t> an die TYPO3 GmbH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b="1" dirty="0" smtClean="0"/>
              <a:t>Sicherstellung von Transparenz und Effizienz </a:t>
            </a:r>
            <a:r>
              <a:rPr lang="de-DE" sz="2200" dirty="0" smtClean="0"/>
              <a:t>des TYPO3 Projektes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Wahrung der </a:t>
            </a:r>
            <a:r>
              <a:rPr lang="de-DE" sz="2200" b="1" dirty="0" smtClean="0"/>
              <a:t>Markenrechte</a:t>
            </a:r>
            <a:r>
              <a:rPr lang="de-DE" sz="2200" dirty="0" smtClean="0"/>
              <a:t> im Interesse der TYPO3 Community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Förderung der </a:t>
            </a:r>
            <a:r>
              <a:rPr lang="de-DE" sz="2200" b="1" dirty="0" smtClean="0"/>
              <a:t>Community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5" y="5004510"/>
            <a:ext cx="10448365" cy="15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</a:t>
            </a:r>
            <a:r>
              <a:rPr lang="de-DE" b="1" dirty="0" err="1" smtClean="0"/>
              <a:t>Association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rgbClr val="FF9300"/>
                </a:solidFill>
              </a:rPr>
              <a:t>AUFGABEN</a:t>
            </a:r>
            <a:r>
              <a:rPr lang="de-DE" sz="2400" b="1" dirty="0"/>
              <a:t>	</a:t>
            </a:r>
            <a:r>
              <a:rPr lang="de-DE" sz="2200" i="1" dirty="0" smtClean="0"/>
              <a:t>(gem. „Vision“, </a:t>
            </a:r>
            <a:r>
              <a:rPr lang="de-DE" sz="2200" i="1" dirty="0" err="1" smtClean="0"/>
              <a:t>Bylaws</a:t>
            </a:r>
            <a:r>
              <a:rPr lang="de-DE" sz="2200" i="1" dirty="0" smtClean="0"/>
              <a:t> und Aussagen T3A Organen)</a:t>
            </a:r>
          </a:p>
          <a:p>
            <a:pPr marL="0" indent="0">
              <a:buNone/>
            </a:pPr>
            <a:endParaRPr lang="de-DE" sz="2200" i="1" dirty="0" smtClean="0"/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/>
              <a:t>Organisation und Bereitstellung finanzieller Mittel für die </a:t>
            </a:r>
            <a:r>
              <a:rPr lang="de-DE" sz="2200" b="1" dirty="0"/>
              <a:t>langfristige Entwicklung</a:t>
            </a:r>
            <a:r>
              <a:rPr lang="de-DE" sz="2200" dirty="0"/>
              <a:t> </a:t>
            </a:r>
            <a:r>
              <a:rPr lang="de-DE" sz="2200" b="1" dirty="0"/>
              <a:t>des Softwareprojektes </a:t>
            </a:r>
            <a:r>
              <a:rPr lang="de-DE" sz="2200" b="1" dirty="0" smtClean="0"/>
              <a:t>„TYPO3“</a:t>
            </a:r>
            <a:endParaRPr lang="de-DE" sz="2200" b="1" dirty="0"/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Schaffung und Verwaltung einer regelmäßigen und stabilen </a:t>
            </a:r>
            <a:r>
              <a:rPr lang="de-DE" sz="2200" b="1" dirty="0" smtClean="0"/>
              <a:t>Finanzierung</a:t>
            </a:r>
            <a:r>
              <a:rPr lang="de-DE" sz="2200" dirty="0" smtClean="0"/>
              <a:t> für die </a:t>
            </a:r>
            <a:r>
              <a:rPr lang="de-DE" sz="2200" b="1" dirty="0" smtClean="0"/>
              <a:t>Core Entwicklung </a:t>
            </a:r>
            <a:r>
              <a:rPr lang="de-DE" sz="2200" dirty="0" smtClean="0"/>
              <a:t>&gt; </a:t>
            </a:r>
            <a:r>
              <a:rPr lang="de-DE" sz="2200" dirty="0" err="1" smtClean="0"/>
              <a:t>deligiert</a:t>
            </a:r>
            <a:r>
              <a:rPr lang="de-DE" sz="2200" dirty="0" smtClean="0"/>
              <a:t> an die TYPO3 GmbH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(Unterstützung der) Einführung von </a:t>
            </a:r>
            <a:r>
              <a:rPr lang="de-DE" sz="2200" b="1" dirty="0" smtClean="0"/>
              <a:t>internationalen Software Standards </a:t>
            </a:r>
            <a:r>
              <a:rPr lang="de-DE" sz="2200" dirty="0" smtClean="0"/>
              <a:t>in TYPO3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Förderung </a:t>
            </a:r>
            <a:r>
              <a:rPr lang="de-DE" sz="2200" dirty="0"/>
              <a:t>der </a:t>
            </a:r>
            <a:r>
              <a:rPr lang="de-DE" sz="2200" b="1" dirty="0"/>
              <a:t>Community</a:t>
            </a:r>
            <a:r>
              <a:rPr lang="de-DE" sz="2200" dirty="0"/>
              <a:t> - insbes. Förderung von Aktivitäten und Kommunikation und neuen Ideen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Organisation von </a:t>
            </a:r>
            <a:r>
              <a:rPr lang="de-DE" sz="2200" b="1" dirty="0" smtClean="0"/>
              <a:t>Veranstaltungen</a:t>
            </a:r>
            <a:r>
              <a:rPr lang="de-DE" sz="2200" dirty="0" smtClean="0"/>
              <a:t> </a:t>
            </a:r>
            <a:r>
              <a:rPr lang="de-DE" sz="2200" dirty="0"/>
              <a:t>zwecks Information und Weiterbildung - insbes. Erstellung der Zertifizierungsprogramme und Durchführung der </a:t>
            </a:r>
            <a:r>
              <a:rPr lang="de-DE" sz="2200" dirty="0" smtClean="0"/>
              <a:t>Zertifizierungen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9849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GmbH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9410" y="1435660"/>
            <a:ext cx="10699376" cy="5113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dirty="0" smtClean="0"/>
              <a:t>			Am </a:t>
            </a:r>
            <a:r>
              <a:rPr lang="de-DE" sz="2200" dirty="0" err="1" smtClean="0"/>
              <a:t>Wehrhahn</a:t>
            </a:r>
            <a:r>
              <a:rPr lang="de-DE" sz="2200" dirty="0" smtClean="0"/>
              <a:t> 41 - 40211 Düsseldorf, Deutschland	</a:t>
            </a:r>
            <a:endParaRPr lang="de-DE" sz="2200" dirty="0"/>
          </a:p>
          <a:p>
            <a:pPr marL="0" indent="0">
              <a:buNone/>
            </a:pPr>
            <a:r>
              <a:rPr lang="de-DE" sz="2200" dirty="0" smtClean="0"/>
              <a:t>			</a:t>
            </a:r>
            <a:r>
              <a:rPr lang="cs-CZ" sz="2200" dirty="0" smtClean="0"/>
              <a:t>+49 211 2054360</a:t>
            </a:r>
            <a:endParaRPr lang="de-DE" sz="2200" dirty="0" smtClean="0"/>
          </a:p>
          <a:p>
            <a:pPr marL="0" indent="0">
              <a:buNone/>
            </a:pPr>
            <a:r>
              <a:rPr lang="de-DE" sz="2200" dirty="0"/>
              <a:t>	</a:t>
            </a:r>
            <a:r>
              <a:rPr lang="de-DE" sz="2200" dirty="0" smtClean="0"/>
              <a:t>		info@typo3.com</a:t>
            </a:r>
          </a:p>
          <a:p>
            <a:pPr marL="0" indent="0">
              <a:buNone/>
            </a:pPr>
            <a:r>
              <a:rPr lang="de-DE" sz="2200" dirty="0"/>
              <a:t>	</a:t>
            </a:r>
            <a:r>
              <a:rPr lang="de-DE" sz="2200" dirty="0" smtClean="0"/>
              <a:t>		www.typo3.com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2200" dirty="0" smtClean="0"/>
              <a:t>Gründung:		2016</a:t>
            </a:r>
          </a:p>
          <a:p>
            <a:pPr marL="0" indent="0">
              <a:buNone/>
            </a:pPr>
            <a:r>
              <a:rPr lang="de-DE" sz="2200" dirty="0" smtClean="0"/>
              <a:t>Organisation:		GmbH</a:t>
            </a:r>
          </a:p>
          <a:p>
            <a:pPr marL="0" indent="0">
              <a:buNone/>
            </a:pPr>
            <a:r>
              <a:rPr lang="de-DE" sz="2200" dirty="0" smtClean="0"/>
              <a:t>Mitarbeiter:		6 (Voll- &amp; Teilzeit)</a:t>
            </a:r>
          </a:p>
          <a:p>
            <a:pPr marL="0" indent="0">
              <a:buNone/>
            </a:pPr>
            <a:r>
              <a:rPr lang="de-DE" sz="2200" dirty="0" smtClean="0"/>
              <a:t>Leitung:			Mathias Schreiber (Geschäftsführer)</a:t>
            </a:r>
          </a:p>
          <a:p>
            <a:pPr marL="0" indent="0">
              <a:buNone/>
            </a:pPr>
            <a:r>
              <a:rPr lang="de-DE" sz="2200" dirty="0" smtClean="0"/>
              <a:t>Aufsichtsrat:		Board der TYPO3 </a:t>
            </a:r>
            <a:r>
              <a:rPr lang="de-DE" sz="2200" dirty="0" err="1" smtClean="0"/>
              <a:t>Association</a:t>
            </a:r>
            <a:r>
              <a:rPr lang="de-DE" sz="2200" dirty="0" smtClean="0"/>
              <a:t>  (Präsident, </a:t>
            </a:r>
            <a:r>
              <a:rPr lang="de-DE" sz="2200" dirty="0" err="1" smtClean="0"/>
              <a:t>Vicepräsident</a:t>
            </a:r>
            <a:r>
              <a:rPr lang="de-DE" sz="2200" dirty="0" smtClean="0"/>
              <a:t> &amp; Kassier)</a:t>
            </a:r>
          </a:p>
          <a:p>
            <a:pPr marL="0" indent="0">
              <a:buNone/>
            </a:pPr>
            <a:r>
              <a:rPr lang="de-DE" sz="2200" dirty="0" smtClean="0"/>
              <a:t>Finanzierung:		</a:t>
            </a:r>
            <a:r>
              <a:rPr lang="de-DE" sz="2200" i="1" dirty="0" smtClean="0"/>
              <a:t>Initial: </a:t>
            </a:r>
            <a:r>
              <a:rPr lang="de-DE" sz="2200" dirty="0" smtClean="0"/>
              <a:t>Startkapital durch TYPO3 </a:t>
            </a:r>
            <a:r>
              <a:rPr lang="de-DE" sz="2200" dirty="0" err="1" smtClean="0"/>
              <a:t>Association</a:t>
            </a:r>
            <a:r>
              <a:rPr lang="de-DE" sz="2200" dirty="0" smtClean="0"/>
              <a:t> und Member-</a:t>
            </a:r>
            <a:br>
              <a:rPr lang="de-DE" sz="2200" dirty="0" smtClean="0"/>
            </a:br>
            <a:r>
              <a:rPr lang="de-DE" sz="2200" dirty="0" smtClean="0"/>
              <a:t>			</a:t>
            </a:r>
            <a:r>
              <a:rPr lang="de-DE" sz="2200" dirty="0" err="1" smtClean="0"/>
              <a:t>finanzierung</a:t>
            </a:r>
            <a:r>
              <a:rPr lang="de-DE" sz="2200" dirty="0" smtClean="0"/>
              <a:t> (ähnlich Venture Capital); </a:t>
            </a:r>
            <a:r>
              <a:rPr lang="de-DE" sz="2200" i="1" dirty="0" smtClean="0"/>
              <a:t>Laufend: </a:t>
            </a:r>
            <a:r>
              <a:rPr lang="de-DE" sz="2200" dirty="0" smtClean="0"/>
              <a:t>eig. Produkte und</a:t>
            </a:r>
            <a:br>
              <a:rPr lang="de-DE" sz="2200" dirty="0" smtClean="0"/>
            </a:br>
            <a:r>
              <a:rPr lang="de-DE" sz="2200" dirty="0" smtClean="0"/>
              <a:t>			Services (SLAs &amp; ELTS für Endkunden, Services für Agenturen)</a:t>
            </a:r>
            <a:endParaRPr lang="de-DE" sz="2200" dirty="0"/>
          </a:p>
        </p:txBody>
      </p:sp>
      <p:pic>
        <p:nvPicPr>
          <p:cNvPr id="2052" name="Picture 4" descr="ildergebnis für icon address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98" y="1345693"/>
            <a:ext cx="467895" cy="53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ldergebnis für icon telefon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38" y="1858558"/>
            <a:ext cx="299804" cy="33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ldergebnis für icon email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8324"/>
            <a:ext cx="685070" cy="4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ldergebnis für icon website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risscrossEtching trans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90" y="2608068"/>
            <a:ext cx="419725" cy="4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GmbH</a:t>
            </a:r>
            <a:endParaRPr lang="de-DE" b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46666" y="1876953"/>
            <a:ext cx="9762066" cy="4785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2400" dirty="0" smtClean="0">
                <a:solidFill>
                  <a:srgbClr val="FF9300"/>
                </a:solidFill>
              </a:rPr>
              <a:t>Das Team</a:t>
            </a:r>
          </a:p>
          <a:p>
            <a:pPr marL="0" indent="0">
              <a:buFont typeface="Arial"/>
              <a:buNone/>
            </a:pPr>
            <a:endParaRPr lang="de-DE" sz="2400" dirty="0" smtClean="0">
              <a:solidFill>
                <a:srgbClr val="FF9300"/>
              </a:solidFill>
            </a:endParaRP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Mathias Schreiber (Geschäftsführung)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Susi Moog (Software Qualität)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Jörg Ems (typo3.com / Community / Merchandising Shop)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Frank </a:t>
            </a:r>
            <a:r>
              <a:rPr lang="de-DE" sz="2200" dirty="0" err="1" smtClean="0"/>
              <a:t>Nägler</a:t>
            </a:r>
            <a:r>
              <a:rPr lang="de-DE" sz="2200" dirty="0" smtClean="0"/>
              <a:t> (Development)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Anja Leichsenring (Development)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Jan Helke (Development)</a:t>
            </a:r>
            <a:endParaRPr lang="de-DE" sz="2400" dirty="0">
              <a:solidFill>
                <a:srgbClr val="FF9300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33" y="1690688"/>
            <a:ext cx="2040468" cy="1360976"/>
          </a:xfrm>
          <a:prstGeom prst="rect">
            <a:avLst/>
          </a:prstGeom>
        </p:spPr>
      </p:pic>
      <p:pic>
        <p:nvPicPr>
          <p:cNvPr id="9218" name="Picture 2" descr="usanne Mo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194" y="313844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örg E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3399262"/>
            <a:ext cx="14732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ldergebnis für frank nägler typ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39" y="4665807"/>
            <a:ext cx="1396326" cy="13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ldergebnis für anja leichsenr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592" y="4701460"/>
            <a:ext cx="1202267" cy="18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ldergebnis für jan helke typ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438" y="5177310"/>
            <a:ext cx="1502589" cy="15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TYPO3 GmbH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5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>
                <a:solidFill>
                  <a:srgbClr val="FF9300"/>
                </a:solidFill>
              </a:rPr>
              <a:t>AUFTRAG</a:t>
            </a:r>
            <a:r>
              <a:rPr lang="de-DE" sz="2400" b="1" dirty="0" smtClean="0"/>
              <a:t>	</a:t>
            </a:r>
            <a:r>
              <a:rPr lang="de-DE" sz="2400" i="1" dirty="0" smtClean="0"/>
              <a:t>(gem. Website &amp; Geschäftsführung T3 GmbH)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endParaRPr lang="de-DE" sz="2400" dirty="0" smtClean="0"/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/>
              <a:t>„operativer Arm der TYPO3 </a:t>
            </a:r>
            <a:r>
              <a:rPr lang="de-DE" sz="2200" dirty="0" err="1"/>
              <a:t>Association</a:t>
            </a:r>
            <a:r>
              <a:rPr lang="de-DE" sz="2200" dirty="0"/>
              <a:t>“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dirty="0" smtClean="0"/>
              <a:t>Professionalisierung und operative </a:t>
            </a:r>
            <a:r>
              <a:rPr lang="de-DE" sz="2200" b="1" dirty="0" smtClean="0"/>
              <a:t>Unterstützung</a:t>
            </a:r>
            <a:r>
              <a:rPr lang="de-DE" sz="2200" dirty="0" smtClean="0"/>
              <a:t> der </a:t>
            </a:r>
            <a:r>
              <a:rPr lang="de-DE" sz="2200" b="1" dirty="0" smtClean="0"/>
              <a:t>Produktentwicklung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b="1" dirty="0" smtClean="0"/>
              <a:t>Stärkung </a:t>
            </a:r>
            <a:r>
              <a:rPr lang="de-DE" sz="2200" dirty="0" smtClean="0"/>
              <a:t>der </a:t>
            </a:r>
            <a:r>
              <a:rPr lang="de-DE" sz="2200" b="1" dirty="0" smtClean="0"/>
              <a:t>TYPO3 Agenturen</a:t>
            </a:r>
          </a:p>
          <a:p>
            <a:pPr>
              <a:buClr>
                <a:srgbClr val="FF9300"/>
              </a:buClr>
              <a:buFont typeface="Arial" charset="0"/>
              <a:buChar char="•"/>
            </a:pPr>
            <a:r>
              <a:rPr lang="de-DE" sz="2200" b="1" dirty="0" smtClean="0"/>
              <a:t>Markenführung</a:t>
            </a:r>
            <a:r>
              <a:rPr lang="de-DE" sz="2200" dirty="0" smtClean="0"/>
              <a:t> und Markensupport in Zusammenarbeit mit den Community Teams</a:t>
            </a:r>
          </a:p>
          <a:p>
            <a:pPr marL="0" indent="0">
              <a:buClr>
                <a:srgbClr val="FF9300"/>
              </a:buClr>
              <a:buNone/>
            </a:pPr>
            <a:endParaRPr lang="de-DE" sz="2000" dirty="0" smtClean="0">
              <a:solidFill>
                <a:srgbClr val="FF9300"/>
              </a:solidFill>
            </a:endParaRPr>
          </a:p>
          <a:p>
            <a:pPr marL="0" indent="0">
              <a:buClr>
                <a:srgbClr val="FF9300"/>
              </a:buClr>
              <a:buNone/>
            </a:pPr>
            <a:r>
              <a:rPr lang="de-DE" sz="2000" dirty="0" smtClean="0">
                <a:solidFill>
                  <a:srgbClr val="FF9300"/>
                </a:solidFill>
              </a:rPr>
              <a:t>NICHT-AUFTRAG </a:t>
            </a:r>
          </a:p>
          <a:p>
            <a:pPr>
              <a:buClr>
                <a:srgbClr val="FF9300"/>
              </a:buClr>
            </a:pPr>
            <a:r>
              <a:rPr lang="de-DE" sz="2200" dirty="0" smtClean="0"/>
              <a:t>Endkunden Projekte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Macintosh PowerPoint</Application>
  <PresentationFormat>Breitbild</PresentationFormat>
  <Paragraphs>165</Paragraphs>
  <Slides>17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Office-Design</vt:lpstr>
      <vt:lpstr>TYPO3 Association  TYPO3 GmbH TYPO3 Core Team TYPO3 Security Team</vt:lpstr>
      <vt:lpstr>TYPO3 Association</vt:lpstr>
      <vt:lpstr>TYPO3 Association</vt:lpstr>
      <vt:lpstr>TYPO3 Association</vt:lpstr>
      <vt:lpstr>TYPO3 Association</vt:lpstr>
      <vt:lpstr>TYPO3 Association</vt:lpstr>
      <vt:lpstr>TYPO3 GmbH</vt:lpstr>
      <vt:lpstr>TYPO3 GmbH</vt:lpstr>
      <vt:lpstr>TYPO3 GmbH</vt:lpstr>
      <vt:lpstr>TYPO3 GmbH</vt:lpstr>
      <vt:lpstr>TYPO3 GmbH</vt:lpstr>
      <vt:lpstr>TYPO3 Teams</vt:lpstr>
      <vt:lpstr>TYPO3 Core Development Team</vt:lpstr>
      <vt:lpstr>TYPO3 Core Development Team</vt:lpstr>
      <vt:lpstr>TYPO3 Security Team</vt:lpstr>
      <vt:lpstr>TYPO3 Security Team</vt:lpstr>
      <vt:lpstr>Danke für Eure Aufmerksamkeit und ...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TYPO3 Association  TYPO3 GmbH TYPO3 Core Team TYPO3 Security Team</dc:title>
  <dc:creator>Sabina Loicht</dc:creator>
  <cp:lastModifiedBy>Sabina Loicht</cp:lastModifiedBy>
  <cp:revision>22</cp:revision>
  <dcterms:created xsi:type="dcterms:W3CDTF">2016-11-27T10:45:53Z</dcterms:created>
  <dcterms:modified xsi:type="dcterms:W3CDTF">2016-12-06T17:24:33Z</dcterms:modified>
</cp:coreProperties>
</file>